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9" r:id="rId2"/>
    <p:sldId id="287" r:id="rId3"/>
    <p:sldId id="288"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86" d="100"/>
          <a:sy n="86" d="100"/>
        </p:scale>
        <p:origin x="-253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E6D82DC-9E69-4970-AE1D-E3A49B3E08D5}" type="datetimeFigureOut">
              <a:rPr lang="en-US" smtClean="0"/>
              <a:t>2/25/14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8DAE05-8811-4DD9-AA30-7AB753988FA2}" type="slidenum">
              <a:rPr lang="en-US" smtClean="0"/>
              <a:t>‹#›</a:t>
            </a:fld>
            <a:endParaRPr lang="en-US"/>
          </a:p>
        </p:txBody>
      </p:sp>
    </p:spTree>
    <p:extLst>
      <p:ext uri="{BB962C8B-B14F-4D97-AF65-F5344CB8AC3E}">
        <p14:creationId xmlns:p14="http://schemas.microsoft.com/office/powerpoint/2010/main" val="1299410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7AE5F-1ECF-4BAF-BFC8-EA70296C1E85}"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20402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7A0A4-0EB9-4CE4-A423-AA8E46CBE506}"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407128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81D4D-1E49-4EE3-A8DD-7FC5E62708B6}"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405666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A913E-3126-4D3D-A2D6-E615922254FF}"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9280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98B3E6-9EB9-43A5-8B7F-32E044F7F3AB}" type="datetime1">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638283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EF386-F298-4A95-8D3E-54B0E5E183BE}"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1222433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75EBB-9BB3-4EF5-AFC1-F01DD8C05F04}" type="datetime1">
              <a:rPr lang="en-US" smtClean="0"/>
              <a:t>2/25/14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3560141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FE1B8D-6F44-4F6B-8129-5DD674773D01}" type="datetime1">
              <a:rPr lang="en-US" smtClean="0"/>
              <a:t>2/25/14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73843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2C78E-4656-4D59-AC0F-EB243A157DB5}" type="datetime1">
              <a:rPr lang="en-US" smtClean="0"/>
              <a:t>2/25/14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215043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B3FC2-B9B4-44F6-B262-A59321BD1BD5}"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97699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E4BCF-799C-4159-BA90-DEDEC0969A81}" type="datetime1">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F39FD-BE67-4CEB-A95F-2426F157934E}" type="slidenum">
              <a:rPr lang="en-US" smtClean="0"/>
              <a:t>‹#›</a:t>
            </a:fld>
            <a:endParaRPr lang="en-US"/>
          </a:p>
        </p:txBody>
      </p:sp>
    </p:spTree>
    <p:extLst>
      <p:ext uri="{BB962C8B-B14F-4D97-AF65-F5344CB8AC3E}">
        <p14:creationId xmlns:p14="http://schemas.microsoft.com/office/powerpoint/2010/main" val="6880352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39787-777E-4FA4-9786-E99E855D5B62}" type="datetime1">
              <a:rPr lang="en-US" smtClean="0"/>
              <a:t>2/25/14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F39FD-BE67-4CEB-A95F-2426F157934E}" type="slidenum">
              <a:rPr lang="en-US" smtClean="0"/>
              <a:t>‹#›</a:t>
            </a:fld>
            <a:endParaRPr lang="en-US"/>
          </a:p>
        </p:txBody>
      </p:sp>
    </p:spTree>
    <p:extLst>
      <p:ext uri="{BB962C8B-B14F-4D97-AF65-F5344CB8AC3E}">
        <p14:creationId xmlns:p14="http://schemas.microsoft.com/office/powerpoint/2010/main" val="2410280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 Maine CDC Status</a:t>
            </a:r>
            <a:endParaRPr lang="en-US" dirty="0"/>
          </a:p>
        </p:txBody>
      </p:sp>
      <p:sp>
        <p:nvSpPr>
          <p:cNvPr id="3" name="Subtitle 2"/>
          <p:cNvSpPr>
            <a:spLocks noGrp="1"/>
          </p:cNvSpPr>
          <p:nvPr>
            <p:ph type="subTitle" idx="1"/>
          </p:nvPr>
        </p:nvSpPr>
        <p:spPr/>
        <p:txBody>
          <a:bodyPr/>
          <a:lstStyle/>
          <a:p>
            <a:r>
              <a:rPr lang="en-US" dirty="0" smtClean="0"/>
              <a:t>FFY Q1, 2014</a:t>
            </a:r>
            <a:endParaRPr lang="en-US" dirty="0"/>
          </a:p>
        </p:txBody>
      </p:sp>
      <p:sp>
        <p:nvSpPr>
          <p:cNvPr id="4" name="Slide Number Placeholder 3"/>
          <p:cNvSpPr>
            <a:spLocks noGrp="1"/>
          </p:cNvSpPr>
          <p:nvPr>
            <p:ph type="sldNum" sz="quarter" idx="12"/>
          </p:nvPr>
        </p:nvSpPr>
        <p:spPr/>
        <p:txBody>
          <a:bodyPr/>
          <a:lstStyle/>
          <a:p>
            <a:fld id="{555F39FD-BE67-4CEB-A95F-2426F157934E}" type="slidenum">
              <a:rPr lang="en-US" smtClean="0"/>
              <a:t>1</a:t>
            </a:fld>
            <a:endParaRPr lang="en-US"/>
          </a:p>
        </p:txBody>
      </p:sp>
    </p:spTree>
    <p:extLst>
      <p:ext uri="{BB962C8B-B14F-4D97-AF65-F5344CB8AC3E}">
        <p14:creationId xmlns:p14="http://schemas.microsoft.com/office/powerpoint/2010/main" val="98222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sz="2400" b="1" dirty="0" smtClean="0"/>
              <a:t>SIM Maine CDC Status</a:t>
            </a:r>
            <a:br>
              <a:rPr lang="en-US" sz="2400" b="1" dirty="0" smtClean="0"/>
            </a:br>
            <a:r>
              <a:rPr lang="en-US" sz="2400" b="1" dirty="0" smtClean="0"/>
              <a:t>Driven by the Maine CDC</a:t>
            </a:r>
            <a:br>
              <a:rPr lang="en-US" sz="2400" b="1" dirty="0" smtClean="0"/>
            </a:br>
            <a:r>
              <a:rPr lang="en-US" sz="2400" b="1" dirty="0" smtClean="0"/>
              <a:t>FFY Q1, Oct – Dec 2013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3161254"/>
              </p:ext>
            </p:extLst>
          </p:nvPr>
        </p:nvGraphicFramePr>
        <p:xfrm>
          <a:off x="381000" y="1295400"/>
          <a:ext cx="8686799" cy="3505200"/>
        </p:xfrm>
        <a:graphic>
          <a:graphicData uri="http://schemas.openxmlformats.org/drawingml/2006/table">
            <a:tbl>
              <a:tblPr firstRow="1" bandRow="1">
                <a:tableStyleId>{5C22544A-7EE6-4342-B048-85BDC9FD1C3A}</a:tableStyleId>
              </a:tblPr>
              <a:tblGrid>
                <a:gridCol w="2895600"/>
                <a:gridCol w="965199"/>
                <a:gridCol w="4826000"/>
              </a:tblGrid>
              <a:tr h="652659">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1584745">
                <a:tc>
                  <a:txBody>
                    <a:bodyPr/>
                    <a:lstStyle/>
                    <a:p>
                      <a:pPr marL="0" marR="0">
                        <a:spcBef>
                          <a:spcPts val="0"/>
                        </a:spcBef>
                        <a:spcAft>
                          <a:spcPts val="0"/>
                        </a:spcAft>
                      </a:pPr>
                      <a:r>
                        <a:rPr lang="en-US" sz="1400" dirty="0">
                          <a:effectLst/>
                          <a:latin typeface="Calibri"/>
                          <a:ea typeface="Calibri"/>
                        </a:rPr>
                        <a:t>CHW Pilot</a:t>
                      </a:r>
                    </a:p>
                  </a:txBody>
                  <a:tcPr marL="68580" marR="68580" marT="0" marB="0"/>
                </a:tc>
                <a:tc>
                  <a:txBody>
                    <a:bodyPr/>
                    <a:lstStyle/>
                    <a:p>
                      <a:pPr marL="0" marR="0">
                        <a:spcBef>
                          <a:spcPts val="0"/>
                        </a:spcBef>
                        <a:spcAft>
                          <a:spcPts val="0"/>
                        </a:spcAft>
                      </a:pPr>
                      <a:r>
                        <a:rPr lang="en-US" sz="1400" dirty="0">
                          <a:effectLst/>
                          <a:latin typeface="Calibri"/>
                          <a:ea typeface="Calibri"/>
                        </a:rPr>
                        <a:t>Yellow</a:t>
                      </a:r>
                    </a:p>
                  </a:txBody>
                  <a:tcPr marL="68580" marR="68580" marT="0" marB="0">
                    <a:solidFill>
                      <a:srgbClr val="FFFF00"/>
                    </a:solidFill>
                  </a:tcPr>
                </a:tc>
                <a:tc>
                  <a:txBody>
                    <a:bodyPr/>
                    <a:lstStyle/>
                    <a:p>
                      <a:pPr marL="0" marR="0">
                        <a:spcBef>
                          <a:spcPts val="0"/>
                        </a:spcBef>
                        <a:spcAft>
                          <a:spcPts val="0"/>
                        </a:spcAft>
                      </a:pPr>
                      <a:r>
                        <a:rPr lang="en-US" sz="1400">
                          <a:effectLst/>
                          <a:latin typeface="Calibri"/>
                          <a:ea typeface="Calibri"/>
                        </a:rPr>
                        <a:t>Steering Committee has formed a subcommittee to talk about priority setting, with a potential tool to be developed.  This tool is still in development, so is bumping up against our plan to release a RFP for community health worker pilots by first week of January. The RFP is one month behind schedule.</a:t>
                      </a:r>
                    </a:p>
                  </a:txBody>
                  <a:tcPr marL="68580" marR="68580" marT="0" marB="0"/>
                </a:tc>
              </a:tr>
              <a:tr h="1267796">
                <a:tc>
                  <a:txBody>
                    <a:bodyPr/>
                    <a:lstStyle/>
                    <a:p>
                      <a:pPr marL="0" marR="0">
                        <a:spcBef>
                          <a:spcPts val="0"/>
                        </a:spcBef>
                        <a:spcAft>
                          <a:spcPts val="0"/>
                        </a:spcAft>
                      </a:pPr>
                      <a:r>
                        <a:rPr lang="en-US" sz="1400" dirty="0">
                          <a:effectLst/>
                          <a:latin typeface="Calibri"/>
                          <a:ea typeface="Calibri"/>
                        </a:rPr>
                        <a:t>NDPP </a:t>
                      </a:r>
                    </a:p>
                  </a:txBody>
                  <a:tcPr marL="68580" marR="68580" marT="0" marB="0"/>
                </a:tc>
                <a:tc>
                  <a:txBody>
                    <a:bodyPr/>
                    <a:lstStyle/>
                    <a:p>
                      <a:pPr marL="0" marR="0">
                        <a:spcBef>
                          <a:spcPts val="0"/>
                        </a:spcBef>
                        <a:spcAft>
                          <a:spcPts val="0"/>
                        </a:spcAft>
                      </a:pPr>
                      <a:r>
                        <a:rPr lang="en-US" sz="1400" dirty="0">
                          <a:effectLst/>
                          <a:latin typeface="Calibri"/>
                          <a:ea typeface="Calibri"/>
                        </a:rPr>
                        <a:t>Green </a:t>
                      </a:r>
                    </a:p>
                  </a:txBody>
                  <a:tcPr marL="68580" marR="68580" marT="0" marB="0">
                    <a:solidFill>
                      <a:srgbClr val="00B050"/>
                    </a:solidFill>
                  </a:tcPr>
                </a:tc>
                <a:tc>
                  <a:txBody>
                    <a:bodyPr/>
                    <a:lstStyle/>
                    <a:p>
                      <a:pPr marL="0" marR="0">
                        <a:spcBef>
                          <a:spcPts val="0"/>
                        </a:spcBef>
                        <a:spcAft>
                          <a:spcPts val="0"/>
                        </a:spcAft>
                      </a:pPr>
                      <a:r>
                        <a:rPr lang="en-US" sz="1400" dirty="0">
                          <a:effectLst/>
                          <a:latin typeface="Calibri"/>
                          <a:ea typeface="Calibri"/>
                        </a:rPr>
                        <a:t>Have met with Maine Health Management Coalition to discuss tests for reimbursement of the Diabetes Prevention Program. US CDC is providing technical assistance and connecting us to other states that have successfully addressed reimbursement.  </a:t>
                      </a: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2</a:t>
            </a:fld>
            <a:endParaRPr lang="en-US"/>
          </a:p>
        </p:txBody>
      </p:sp>
    </p:spTree>
    <p:extLst>
      <p:ext uri="{BB962C8B-B14F-4D97-AF65-F5344CB8AC3E}">
        <p14:creationId xmlns:p14="http://schemas.microsoft.com/office/powerpoint/2010/main" val="417616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sz="2400" b="1" dirty="0" smtClean="0"/>
              <a:t>SIM Maine CDC Status</a:t>
            </a:r>
            <a:br>
              <a:rPr lang="en-US" sz="2400" b="1" dirty="0" smtClean="0"/>
            </a:br>
            <a:r>
              <a:rPr lang="en-US" sz="2400" b="1" dirty="0" smtClean="0"/>
              <a:t>Driven by the Maine CDC</a:t>
            </a:r>
            <a:br>
              <a:rPr lang="en-US" sz="2400" b="1" dirty="0" smtClean="0"/>
            </a:br>
            <a:r>
              <a:rPr lang="en-US" sz="2400" b="1" dirty="0" smtClean="0"/>
              <a:t>Outlook for FFY14 2Q, Jan - Mar</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9659619"/>
              </p:ext>
            </p:extLst>
          </p:nvPr>
        </p:nvGraphicFramePr>
        <p:xfrm>
          <a:off x="381000" y="1295400"/>
          <a:ext cx="8610600" cy="4168247"/>
        </p:xfrm>
        <a:graphic>
          <a:graphicData uri="http://schemas.openxmlformats.org/drawingml/2006/table">
            <a:tbl>
              <a:tblPr firstRow="1" bandRow="1">
                <a:tableStyleId>{5C22544A-7EE6-4342-B048-85BDC9FD1C3A}</a:tableStyleId>
              </a:tblPr>
              <a:tblGrid>
                <a:gridCol w="2870201"/>
                <a:gridCol w="956732"/>
                <a:gridCol w="4783667"/>
              </a:tblGrid>
              <a:tr h="851294">
                <a:tc>
                  <a:txBody>
                    <a:bodyPr/>
                    <a:lstStyle/>
                    <a:p>
                      <a:r>
                        <a:rPr lang="en-US" dirty="0" smtClean="0"/>
                        <a:t>Objective</a:t>
                      </a:r>
                      <a:endParaRPr lang="en-US" dirty="0"/>
                    </a:p>
                  </a:txBody>
                  <a:tcPr/>
                </a:tc>
                <a:tc>
                  <a:txBody>
                    <a:bodyPr/>
                    <a:lstStyle/>
                    <a:p>
                      <a:r>
                        <a:rPr lang="en-US" dirty="0" smtClean="0"/>
                        <a:t>Outlook</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Associated Narrative (include</a:t>
                      </a:r>
                      <a:r>
                        <a:rPr lang="en-US" baseline="0" dirty="0" smtClean="0"/>
                        <a:t> information on expected Milestones or Accountability Targets )</a:t>
                      </a:r>
                      <a:endParaRPr lang="en-US" dirty="0"/>
                    </a:p>
                  </a:txBody>
                  <a:tcPr/>
                </a:tc>
              </a:tr>
              <a:tr h="1663306">
                <a:tc>
                  <a:txBody>
                    <a:bodyPr/>
                    <a:lstStyle/>
                    <a:p>
                      <a:pPr marL="0" marR="0">
                        <a:spcBef>
                          <a:spcPts val="0"/>
                        </a:spcBef>
                        <a:spcAft>
                          <a:spcPts val="0"/>
                        </a:spcAft>
                      </a:pPr>
                      <a:r>
                        <a:rPr lang="en-US" sz="1400" dirty="0">
                          <a:effectLst/>
                          <a:latin typeface="Calibri"/>
                          <a:ea typeface="Calibri"/>
                        </a:rPr>
                        <a:t>CHW Pilot</a:t>
                      </a:r>
                    </a:p>
                  </a:txBody>
                  <a:tcPr marL="68580" marR="68580" marT="0" marB="0"/>
                </a:tc>
                <a:tc>
                  <a:txBody>
                    <a:bodyPr/>
                    <a:lstStyle/>
                    <a:p>
                      <a:pPr marL="0" marR="0">
                        <a:spcBef>
                          <a:spcPts val="0"/>
                        </a:spcBef>
                        <a:spcAft>
                          <a:spcPts val="0"/>
                        </a:spcAft>
                      </a:pPr>
                      <a:r>
                        <a:rPr lang="en-US" sz="1400" dirty="0" smtClean="0">
                          <a:effectLst/>
                          <a:latin typeface="Calibri"/>
                          <a:ea typeface="Calibri"/>
                        </a:rPr>
                        <a:t>Yellow</a:t>
                      </a:r>
                      <a:endParaRPr lang="en-US" sz="1400" dirty="0">
                        <a:effectLst/>
                        <a:latin typeface="Calibri"/>
                        <a:ea typeface="Calibri"/>
                      </a:endParaRPr>
                    </a:p>
                  </a:txBody>
                  <a:tcPr marL="68580" marR="68580" marT="0" marB="0">
                    <a:solidFill>
                      <a:srgbClr val="FFFF00"/>
                    </a:solidFill>
                  </a:tcPr>
                </a:tc>
                <a:tc>
                  <a:txBody>
                    <a:bodyPr/>
                    <a:lstStyle/>
                    <a:p>
                      <a:pPr marL="0" marR="0">
                        <a:spcBef>
                          <a:spcPts val="0"/>
                        </a:spcBef>
                        <a:spcAft>
                          <a:spcPts val="0"/>
                        </a:spcAft>
                      </a:pPr>
                      <a:r>
                        <a:rPr lang="en-US" sz="1400" dirty="0" smtClean="0">
                          <a:effectLst/>
                          <a:latin typeface="Calibri"/>
                          <a:ea typeface="Calibri"/>
                        </a:rPr>
                        <a:t>By </a:t>
                      </a:r>
                      <a:r>
                        <a:rPr lang="en-US" sz="1400" baseline="0" dirty="0" smtClean="0">
                          <a:effectLst/>
                          <a:latin typeface="Calibri"/>
                          <a:ea typeface="Calibri"/>
                        </a:rPr>
                        <a:t>March, 2014 we will have met with the Delivery System Reform  Subcommittee to gain insights into barriers and opportunities as well as education about the value to CHWs. The RFP will be finalized. </a:t>
                      </a:r>
                      <a:endParaRPr lang="en-US" sz="1400" dirty="0">
                        <a:effectLst/>
                        <a:latin typeface="Calibri"/>
                        <a:ea typeface="Calibri"/>
                      </a:endParaRPr>
                    </a:p>
                  </a:txBody>
                  <a:tcPr marL="68580" marR="68580" marT="0" marB="0"/>
                </a:tc>
              </a:tr>
              <a:tr h="1653647">
                <a:tc>
                  <a:txBody>
                    <a:bodyPr/>
                    <a:lstStyle/>
                    <a:p>
                      <a:pPr marL="0" marR="0">
                        <a:spcBef>
                          <a:spcPts val="0"/>
                        </a:spcBef>
                        <a:spcAft>
                          <a:spcPts val="0"/>
                        </a:spcAft>
                      </a:pPr>
                      <a:r>
                        <a:rPr lang="en-US" sz="1400" dirty="0">
                          <a:effectLst/>
                          <a:latin typeface="Calibri"/>
                          <a:ea typeface="Calibri"/>
                        </a:rPr>
                        <a:t>NDPP </a:t>
                      </a:r>
                    </a:p>
                  </a:txBody>
                  <a:tcPr marL="68580" marR="68580" marT="0" marB="0"/>
                </a:tc>
                <a:tc>
                  <a:txBody>
                    <a:bodyPr/>
                    <a:lstStyle/>
                    <a:p>
                      <a:pPr marL="0" marR="0">
                        <a:spcBef>
                          <a:spcPts val="0"/>
                        </a:spcBef>
                        <a:spcAft>
                          <a:spcPts val="0"/>
                        </a:spcAft>
                      </a:pPr>
                      <a:r>
                        <a:rPr lang="en-US" sz="1400" smtClean="0">
                          <a:effectLst/>
                          <a:latin typeface="Calibri"/>
                          <a:ea typeface="Calibri"/>
                        </a:rPr>
                        <a:t>Green</a:t>
                      </a:r>
                      <a:endParaRPr lang="en-US" sz="1400" dirty="0">
                        <a:effectLst/>
                        <a:latin typeface="Calibri"/>
                        <a:ea typeface="Calibri"/>
                      </a:endParaRPr>
                    </a:p>
                  </a:txBody>
                  <a:tcPr marL="68580" marR="68580" marT="0" marB="0">
                    <a:solidFill>
                      <a:srgbClr val="00B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effectLst/>
                          <a:latin typeface="+mn-lt"/>
                          <a:ea typeface="Calibri"/>
                        </a:rPr>
                        <a:t>By March, 2014 we will have met with the US CDC and identified partners to support our work with the NDPP,  including </a:t>
                      </a:r>
                      <a:r>
                        <a:rPr lang="en-US" sz="1400" kern="1200" dirty="0" smtClean="0">
                          <a:solidFill>
                            <a:schemeClr val="dk1"/>
                          </a:solidFill>
                          <a:effectLst/>
                          <a:latin typeface="+mn-lt"/>
                          <a:ea typeface="+mn-ea"/>
                          <a:cs typeface="+mn-cs"/>
                        </a:rPr>
                        <a:t>identification of possible alternate payment models and recruitment strategies for businesses and purchasers as reimbursement pilots for the program. </a:t>
                      </a:r>
                    </a:p>
                    <a:p>
                      <a:pPr marL="0" marR="0">
                        <a:spcBef>
                          <a:spcPts val="0"/>
                        </a:spcBef>
                        <a:spcAft>
                          <a:spcPts val="0"/>
                        </a:spcAft>
                      </a:pPr>
                      <a:endParaRPr lang="en-US" sz="1400" dirty="0">
                        <a:effectLst/>
                        <a:latin typeface="Calibri"/>
                        <a:ea typeface="Calibri"/>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3</a:t>
            </a:fld>
            <a:endParaRPr lang="en-US"/>
          </a:p>
        </p:txBody>
      </p:sp>
    </p:spTree>
    <p:extLst>
      <p:ext uri="{BB962C8B-B14F-4D97-AF65-F5344CB8AC3E}">
        <p14:creationId xmlns:p14="http://schemas.microsoft.com/office/powerpoint/2010/main" val="1011867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TotalTime>
  <Words>184</Words>
  <Application>Microsoft Macintosh PowerPoint</Application>
  <PresentationFormat>On-screen Show (4:3)</PresentationFormat>
  <Paragraphs>25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SIM Maine CDC Status</vt:lpstr>
      <vt:lpstr>SIM Maine CDC Status Driven by the Maine CDC FFY Q1, Oct – Dec 2013</vt:lpstr>
      <vt:lpstr>SIM Maine CDC Status Driven by the Maine CDC Outlook for FFY14 2Q, Jan - Mar</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 Metric Development Approach</dc:title>
  <dc:creator>Chenard, Randal</dc:creator>
  <cp:lastModifiedBy>Trevor Putnoky</cp:lastModifiedBy>
  <cp:revision>50</cp:revision>
  <cp:lastPrinted>2014-02-18T18:08:33Z</cp:lastPrinted>
  <dcterms:created xsi:type="dcterms:W3CDTF">2013-12-10T19:14:19Z</dcterms:created>
  <dcterms:modified xsi:type="dcterms:W3CDTF">2014-02-25T14:15:56Z</dcterms:modified>
</cp:coreProperties>
</file>